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</p:sldMasterIdLst>
  <p:notesMasterIdLst>
    <p:notesMasterId r:id="rId41"/>
  </p:notesMasterIdLst>
  <p:handoutMasterIdLst>
    <p:handoutMasterId r:id="rId42"/>
  </p:handoutMasterIdLst>
  <p:sldIdLst>
    <p:sldId id="432" r:id="rId2"/>
    <p:sldId id="472" r:id="rId3"/>
    <p:sldId id="473" r:id="rId4"/>
    <p:sldId id="443" r:id="rId5"/>
    <p:sldId id="444" r:id="rId6"/>
    <p:sldId id="377" r:id="rId7"/>
    <p:sldId id="388" r:id="rId8"/>
    <p:sldId id="272" r:id="rId9"/>
    <p:sldId id="446" r:id="rId10"/>
    <p:sldId id="448" r:id="rId11"/>
    <p:sldId id="451" r:id="rId12"/>
    <p:sldId id="452" r:id="rId13"/>
    <p:sldId id="456" r:id="rId14"/>
    <p:sldId id="465" r:id="rId15"/>
    <p:sldId id="466" r:id="rId16"/>
    <p:sldId id="467" r:id="rId17"/>
    <p:sldId id="468" r:id="rId18"/>
    <p:sldId id="469" r:id="rId19"/>
    <p:sldId id="470" r:id="rId20"/>
    <p:sldId id="439" r:id="rId21"/>
    <p:sldId id="440" r:id="rId22"/>
    <p:sldId id="428" r:id="rId23"/>
    <p:sldId id="319" r:id="rId24"/>
    <p:sldId id="320" r:id="rId25"/>
    <p:sldId id="397" r:id="rId26"/>
    <p:sldId id="400" r:id="rId27"/>
    <p:sldId id="403" r:id="rId28"/>
    <p:sldId id="407" r:id="rId29"/>
    <p:sldId id="482" r:id="rId30"/>
    <p:sldId id="483" r:id="rId31"/>
    <p:sldId id="481" r:id="rId32"/>
    <p:sldId id="474" r:id="rId33"/>
    <p:sldId id="475" r:id="rId34"/>
    <p:sldId id="476" r:id="rId35"/>
    <p:sldId id="477" r:id="rId36"/>
    <p:sldId id="478" r:id="rId37"/>
    <p:sldId id="479" r:id="rId38"/>
    <p:sldId id="480" r:id="rId39"/>
    <p:sldId id="3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FF"/>
    <a:srgbClr val="FFFF00"/>
    <a:srgbClr val="2160EB"/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393" autoAdjust="0"/>
  </p:normalViewPr>
  <p:slideViewPr>
    <p:cSldViewPr>
      <p:cViewPr>
        <p:scale>
          <a:sx n="62" d="100"/>
          <a:sy n="62" d="100"/>
        </p:scale>
        <p:origin x="-96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30"/>
    </p:cViewPr>
  </p:sorterViewPr>
  <p:notesViewPr>
    <p:cSldViewPr>
      <p:cViewPr varScale="1">
        <p:scale>
          <a:sx n="57" d="100"/>
          <a:sy n="57" d="100"/>
        </p:scale>
        <p:origin x="-187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4C246-B191-450B-8F6E-402126DA7B2F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5FC1D-A35C-42F9-AE58-7F5C4F062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899BA-A9C1-41C1-920E-D298D78A80C7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6DFCA-54D6-49D7-88B3-8010C054E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parts can move relative to each other</a:t>
            </a:r>
            <a:r>
              <a:rPr lang="en-US" baseline="0" dirty="0" smtClean="0"/>
              <a:t> allowing for spatial deformations of the object.</a:t>
            </a:r>
            <a:r>
              <a:rPr lang="en-US" dirty="0" smtClean="0"/>
              <a:t> Spatial</a:t>
            </a:r>
            <a:r>
              <a:rPr lang="en-US" baseline="0" dirty="0" smtClean="0"/>
              <a:t> constraints on these deformations will be learnt. We give two examples to illustrate these deformations representing the top,  middle, and lower level parts by blue, yellow, and purple squares respectively.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E396F-A8D5-473B-B73D-4ABD2CEA73E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Each object is represented</a:t>
            </a:r>
            <a:r>
              <a:rPr lang="en-US" baseline="0" dirty="0" smtClean="0"/>
              <a:t> by 4-6 hierarchical models – i.e. a mixture of models. The mixture components – each a hierarchical model – allow us to deal with different poses of the object, as illustrated in these figures.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E396F-A8D5-473B-B73D-4ABD2CEA73E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HOG and the HOW potentials.</a:t>
            </a:r>
            <a:r>
              <a:rPr lang="en-US" baseline="0" dirty="0" smtClean="0"/>
              <a:t> The upper row illustrates the HOG potentials for a car (after the weights have been learnt). The bottom row shows the HOW histograms for some of the parts.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E396F-A8D5-473B-B73D-4ABD2CEA73E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blue/green rectangles</a:t>
            </a:r>
            <a:r>
              <a:rPr lang="en-US" baseline="0" dirty="0" smtClean="0"/>
              <a:t> show the bounding boxes. </a:t>
            </a:r>
            <a:r>
              <a:rPr lang="en-US" dirty="0" smtClean="0"/>
              <a:t>Different</a:t>
            </a:r>
            <a:r>
              <a:rPr lang="en-US" baseline="0" dirty="0" smtClean="0"/>
              <a:t> mixture hierarchical models account for pose changes.  The yellow grids visualize the deformations.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E396F-A8D5-473B-B73D-4ABD2CEA73E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this case, the heads of horses are consistently aligned in different images.  The detector misses one horse in the bottom-left image.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E396F-A8D5-473B-B73D-4ABD2CEA73E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Occlusion happen</a:t>
            </a:r>
            <a:r>
              <a:rPr lang="en-US" baseline="0" dirty="0" smtClean="0"/>
              <a:t>s in the bottom-middle image.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E396F-A8D5-473B-B73D-4ABD2CEA73E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examples.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E396F-A8D5-473B-B73D-4ABD2CEA73E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table shows the comparisons</a:t>
            </a:r>
            <a:r>
              <a:rPr lang="en-US" baseline="0" dirty="0" smtClean="0"/>
              <a:t> of several methods submitted to PASCAL 2010.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E396F-A8D5-473B-B73D-4ABD2CEA73E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6888B-87AA-4794-97F7-FAA86B61B58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5EDBCAE-67DF-4D90-B650-DF84A7CD1923}" type="datetime1">
              <a:rPr lang="en-US" smtClean="0"/>
              <a:pPr/>
              <a:t>4/21/2011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34AC49-E12D-4252-886D-5281D3FDFBDC}" type="datetime1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CD1E87-82BE-4632-9291-0709BEF70ABE}" type="datetime1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DFC74A-6786-4BC2-8AD6-444C006F86E1}" type="datetime1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B641F32-FDF2-4A71-AD8F-03DE4FD4FA2B}" type="datetime1">
              <a:rPr lang="en-US" smtClean="0"/>
              <a:pPr/>
              <a:t>4/21/2011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9BF5D-2607-47C7-85FB-39C3028A3BD6}" type="datetime1">
              <a:rPr lang="en-US" smtClean="0"/>
              <a:pPr/>
              <a:t>4/21/2011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240E2-591F-4C0F-9127-E9EEA304730B}" type="datetime1">
              <a:rPr lang="en-US" smtClean="0"/>
              <a:pPr/>
              <a:t>4/21/2011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D835E1-0CB9-48DA-83A4-94C62AAB9DF8}" type="datetime1">
              <a:rPr lang="en-US" smtClean="0"/>
              <a:pPr/>
              <a:t>4/21/2011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4F06D0-9A4E-41B9-808D-A6A1594E8014}" type="datetime1">
              <a:rPr lang="en-US" smtClean="0"/>
              <a:pPr/>
              <a:t>4/21/2011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96B81F6-08C1-4730-B437-CFE3B06725EB}" type="datetime1">
              <a:rPr lang="en-US" smtClean="0"/>
              <a:pPr/>
              <a:t>4/21/2011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169EA99-7360-4F19-9374-F2B4F4D1E84B}" type="datetime1">
              <a:rPr lang="en-US" smtClean="0"/>
              <a:pPr/>
              <a:t>4/21/2011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425C852-8F6C-4BA0-B654-7A847AF80A1B}" type="datetime1">
              <a:rPr lang="en-US" smtClean="0"/>
              <a:pPr/>
              <a:t>4/21/2011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50000" sy="5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3536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Image and Vision Science.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867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Alan Yuille: (Statistics,  UCLA)</a:t>
            </a:r>
          </a:p>
          <a:p>
            <a:pPr>
              <a:buNone/>
            </a:pPr>
            <a:r>
              <a:rPr lang="en-US" dirty="0" smtClean="0"/>
              <a:t>Joint: Computer Science, Psychiatry, Psychology</a:t>
            </a:r>
          </a:p>
          <a:p>
            <a:endParaRPr lang="en-US" dirty="0" smtClean="0"/>
          </a:p>
          <a:p>
            <a:r>
              <a:rPr lang="en-US" dirty="0" smtClean="0"/>
              <a:t>Co-Director: Center for Image and Vision Sciences (UCLA)</a:t>
            </a:r>
          </a:p>
          <a:p>
            <a:endParaRPr lang="en-US" dirty="0" smtClean="0"/>
          </a:p>
          <a:p>
            <a:r>
              <a:rPr lang="en-US" dirty="0" smtClean="0"/>
              <a:t>Education: Mathematics, Theoretical Physics</a:t>
            </a:r>
          </a:p>
          <a:p>
            <a:pPr>
              <a:buNone/>
            </a:pPr>
            <a:r>
              <a:rPr lang="en-US" i="1" dirty="0" smtClean="0"/>
              <a:t>  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Example (2): Object Detection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6"/>
            <a:ext cx="84582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Input: set of images with boxes round the positions of objects.</a:t>
            </a:r>
          </a:p>
          <a:p>
            <a:r>
              <a:rPr lang="en-US" dirty="0" smtClean="0"/>
              <a:t>Task: detect and label the objects</a:t>
            </a:r>
            <a:r>
              <a:rPr lang="en-US" dirty="0" smtClean="0"/>
              <a:t>.</a:t>
            </a:r>
          </a:p>
          <a:p>
            <a:endParaRPr lang="en-US" i="1" dirty="0" smtClean="0"/>
          </a:p>
          <a:p>
            <a:r>
              <a:rPr lang="en-US" dirty="0" smtClean="0"/>
              <a:t>Inference by Dynamic Programming.</a:t>
            </a:r>
          </a:p>
          <a:p>
            <a:r>
              <a:rPr lang="en-US" dirty="0" smtClean="0"/>
              <a:t>Learning by Latent Support Vector Machines.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Graph Structure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parts can move relative to each other enabling  spatial deformations.</a:t>
            </a:r>
          </a:p>
          <a:p>
            <a:r>
              <a:rPr lang="en-US" sz="2400" dirty="0" smtClean="0"/>
              <a:t>Constraints on deformations are imposed by edges between parents and child (learnt).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14400" y="3276600"/>
            <a:ext cx="7543800" cy="3505200"/>
            <a:chOff x="266700" y="1219200"/>
            <a:chExt cx="10013033" cy="54864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80401" y="2292626"/>
              <a:ext cx="2031869" cy="1373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4400" y="4343400"/>
              <a:ext cx="2958339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8354" y="4320208"/>
              <a:ext cx="3467697" cy="2299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66700" y="1219200"/>
              <a:ext cx="4762500" cy="576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Parent-Child spatial constraints 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76799" y="1219200"/>
              <a:ext cx="5402934" cy="62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Parts: blue (1), yellow (9), purple (36)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26071" y="3723861"/>
              <a:ext cx="4247953" cy="62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Deformations of the Horse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0667" y="3742944"/>
              <a:ext cx="3973987" cy="62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Deformations of the Car</a:t>
              </a:r>
              <a:endParaRPr lang="en-US" sz="2000" dirty="0"/>
            </a:p>
          </p:txBody>
        </p:sp>
        <p:pic>
          <p:nvPicPr>
            <p:cNvPr id="12" name="Picture 7" descr="C:\leo workspace\papers\paper latent multiple structured kernel learning\result\Visualize(5)\View-000-Ca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28354" y="1934817"/>
              <a:ext cx="3276600" cy="166515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3536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Multiple Models: Pose/Viewpoint: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object is represented by 4 or 6 hierarchical models (mixture of models).</a:t>
            </a:r>
          </a:p>
          <a:p>
            <a:r>
              <a:rPr lang="en-US" dirty="0" smtClean="0"/>
              <a:t>These mixture components  account for pose/viewpoint changes.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0" y="3810000"/>
            <a:ext cx="7467600" cy="2819400"/>
            <a:chOff x="381000" y="2257425"/>
            <a:chExt cx="8572500" cy="444817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4200" y="4314825"/>
              <a:ext cx="2857500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0" y="4391025"/>
              <a:ext cx="2857500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000" y="4391025"/>
              <a:ext cx="2514600" cy="231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" y="2409825"/>
              <a:ext cx="24384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76600" y="2257425"/>
              <a:ext cx="2438400" cy="195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96000" y="2257425"/>
              <a:ext cx="2495550" cy="203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Image Features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en-US" dirty="0" smtClean="0">
                <a:solidFill>
                  <a:srgbClr val="FFFF00"/>
                </a:solidFill>
              </a:rPr>
              <a:t>HOGs and HOWs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686800" cy="4526280"/>
          </a:xfrm>
        </p:spPr>
        <p:txBody>
          <a:bodyPr/>
          <a:lstStyle/>
          <a:p>
            <a:r>
              <a:rPr lang="en-US" dirty="0" smtClean="0"/>
              <a:t>Edge-like:  Histogram of Oriented Gradients (Upper row)</a:t>
            </a:r>
          </a:p>
          <a:p>
            <a:r>
              <a:rPr lang="en-US" dirty="0" smtClean="0"/>
              <a:t>Regional:  Histogram Of Words (Bottom row)</a:t>
            </a:r>
          </a:p>
          <a:p>
            <a:r>
              <a:rPr lang="en-US" dirty="0" smtClean="0"/>
              <a:t>13950 HOGs + 27600 HOWs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886200"/>
            <a:ext cx="5181600" cy="263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Detection Results on PASCAL 2010: Cats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 descr="C:\leo workspace\papers\pascal 2010\Sample\Sample\Cat\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648200"/>
            <a:ext cx="2667000" cy="2000250"/>
          </a:xfrm>
          <a:prstGeom prst="rect">
            <a:avLst/>
          </a:prstGeom>
          <a:noFill/>
        </p:spPr>
      </p:pic>
      <p:pic>
        <p:nvPicPr>
          <p:cNvPr id="63491" name="Picture 3" descr="C:\leo workspace\papers\pascal 2010\Sample\Sample\Cat\10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981200"/>
            <a:ext cx="3079940" cy="2057400"/>
          </a:xfrm>
          <a:prstGeom prst="rect">
            <a:avLst/>
          </a:prstGeom>
          <a:noFill/>
        </p:spPr>
      </p:pic>
      <p:pic>
        <p:nvPicPr>
          <p:cNvPr id="63492" name="Picture 4" descr="C:\leo workspace\papers\pascal 2010\Sample\Sample\Cat\08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4419600"/>
            <a:ext cx="3371850" cy="2245652"/>
          </a:xfrm>
          <a:prstGeom prst="rect">
            <a:avLst/>
          </a:prstGeom>
          <a:noFill/>
        </p:spPr>
      </p:pic>
      <p:pic>
        <p:nvPicPr>
          <p:cNvPr id="63493" name="Picture 5" descr="C:\leo workspace\papers\pascal 2010\Sample\Sample\Cat\00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47800"/>
            <a:ext cx="2667000" cy="2549652"/>
          </a:xfrm>
          <a:prstGeom prst="rect">
            <a:avLst/>
          </a:prstGeom>
          <a:noFill/>
        </p:spPr>
      </p:pic>
      <p:pic>
        <p:nvPicPr>
          <p:cNvPr id="63494" name="Picture 6" descr="C:\leo workspace\papers\pascal 2010\Sample\Sample\Cat\00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1295400"/>
            <a:ext cx="234315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Horses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4514" name="Picture 2" descr="C:\leo workspace\papers\pascal 2010\Sample\Sample\Horse\0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3333750" cy="2667000"/>
          </a:xfrm>
          <a:prstGeom prst="rect">
            <a:avLst/>
          </a:prstGeom>
          <a:noFill/>
        </p:spPr>
      </p:pic>
      <p:pic>
        <p:nvPicPr>
          <p:cNvPr id="64515" name="Picture 3" descr="C:\leo workspace\papers\pascal 2010\Sample\Sample\Horse\0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219200"/>
            <a:ext cx="3333750" cy="2687003"/>
          </a:xfrm>
          <a:prstGeom prst="rect">
            <a:avLst/>
          </a:prstGeom>
          <a:noFill/>
        </p:spPr>
      </p:pic>
      <p:pic>
        <p:nvPicPr>
          <p:cNvPr id="64516" name="Picture 4" descr="C:\leo workspace\papers\pascal 2010\Sample\Sample\Horse\04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" y="4114800"/>
            <a:ext cx="3333750" cy="2500313"/>
          </a:xfrm>
          <a:prstGeom prst="rect">
            <a:avLst/>
          </a:prstGeom>
          <a:noFill/>
        </p:spPr>
      </p:pic>
      <p:pic>
        <p:nvPicPr>
          <p:cNvPr id="64517" name="Picture 5" descr="C:\leo workspace\papers\pascal 2010\Sample\Sample\Horse\03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191000"/>
            <a:ext cx="3333750" cy="2406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 descr="C:\leo workspace\papers\pascal 2010\Sample\Sample\Car\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2857500" cy="2143125"/>
          </a:xfrm>
          <a:prstGeom prst="rect">
            <a:avLst/>
          </a:prstGeom>
          <a:noFill/>
        </p:spPr>
      </p:pic>
      <p:pic>
        <p:nvPicPr>
          <p:cNvPr id="65539" name="Picture 3" descr="C:\leo workspace\papers\pascal 2010\Sample\Sample\Car\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524001"/>
            <a:ext cx="2857500" cy="1903095"/>
          </a:xfrm>
          <a:prstGeom prst="rect">
            <a:avLst/>
          </a:prstGeom>
          <a:noFill/>
        </p:spPr>
      </p:pic>
      <p:pic>
        <p:nvPicPr>
          <p:cNvPr id="65540" name="Picture 4" descr="C:\leo workspace\papers\pascal 2010\Sample\Sample\Car\00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14800"/>
            <a:ext cx="2857500" cy="2143125"/>
          </a:xfrm>
          <a:prstGeom prst="rect">
            <a:avLst/>
          </a:prstGeom>
          <a:noFill/>
        </p:spPr>
      </p:pic>
      <p:pic>
        <p:nvPicPr>
          <p:cNvPr id="65541" name="Picture 5" descr="C:\leo workspace\papers\pascal 2010\Sample\Sample\Car\04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5650" y="4191000"/>
            <a:ext cx="2571750" cy="1931670"/>
          </a:xfrm>
          <a:prstGeom prst="rect">
            <a:avLst/>
          </a:prstGeom>
          <a:noFill/>
        </p:spPr>
      </p:pic>
      <p:pic>
        <p:nvPicPr>
          <p:cNvPr id="65542" name="Picture 6" descr="C:\leo workspace\papers\pascal 2010\Sample\Sample\Car\0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00" y="4114800"/>
            <a:ext cx="2857500" cy="2143125"/>
          </a:xfrm>
          <a:prstGeom prst="rect">
            <a:avLst/>
          </a:prstGeom>
          <a:noFill/>
        </p:spPr>
      </p:pic>
      <p:pic>
        <p:nvPicPr>
          <p:cNvPr id="65543" name="Picture 7" descr="C:\leo workspace\papers\pascal 2010\Sample\Sample\Car\04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00" y="1362075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Buses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 descr="C:\leo workspace\papers\pascal 2010\Sample\Sample\Bus\0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4762500" cy="3571875"/>
          </a:xfrm>
          <a:prstGeom prst="rect">
            <a:avLst/>
          </a:prstGeom>
          <a:noFill/>
        </p:spPr>
      </p:pic>
      <p:pic>
        <p:nvPicPr>
          <p:cNvPr id="66563" name="Picture 3" descr="C:\leo workspace\papers\pascal 2010\Sample\Sample\Bus\0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447800"/>
            <a:ext cx="35718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Comparisons on PASCAL 2010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 Average Precision (</a:t>
            </a:r>
            <a:r>
              <a:rPr lang="en-US" dirty="0" err="1" smtClean="0"/>
              <a:t>mAP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Compare AP’s for Pascal 2010 and 2009.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81002" y="3647440"/>
          <a:ext cx="8381997" cy="1656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28798"/>
                <a:gridCol w="1198035"/>
                <a:gridCol w="931333"/>
                <a:gridCol w="831547"/>
                <a:gridCol w="1197428"/>
                <a:gridCol w="1197428"/>
                <a:gridCol w="11974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Methods</a:t>
                      </a:r>
                    </a:p>
                    <a:p>
                      <a:pPr algn="ctr"/>
                      <a:r>
                        <a:rPr lang="en-US" dirty="0" smtClean="0"/>
                        <a:t>(trained on 2010)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MIT-UCLA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NLPR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UoCTTI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UCI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</a:t>
                      </a:r>
                      <a:r>
                        <a:rPr lang="en-US" baseline="0" dirty="0" smtClean="0"/>
                        <a:t> on 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34.18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32.87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32.52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 on 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34.47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33.63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Example 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8610600" cy="4526280"/>
          </a:xfrm>
        </p:spPr>
        <p:txBody>
          <a:bodyPr/>
          <a:lstStyle/>
          <a:p>
            <a:r>
              <a:rPr lang="en-US" dirty="0" smtClean="0"/>
              <a:t>Brief sketch of compositional models with shared parts.</a:t>
            </a:r>
          </a:p>
          <a:p>
            <a:r>
              <a:rPr lang="en-US" dirty="0" smtClean="0"/>
              <a:t>Motivation – scaling up to multiple objects/viewpoints/poses.</a:t>
            </a:r>
          </a:p>
          <a:p>
            <a:r>
              <a:rPr lang="en-US" dirty="0" smtClean="0"/>
              <a:t>Efficient representation, learning, and inference.</a:t>
            </a:r>
          </a:p>
          <a:p>
            <a:endParaRPr lang="en-US" dirty="0" smtClean="0"/>
          </a:p>
          <a:p>
            <a:r>
              <a:rPr lang="en-US" dirty="0" smtClean="0"/>
              <a:t>Zhu, Chen, Lin, Lin, Yuille (2008, 2011).</a:t>
            </a:r>
          </a:p>
          <a:p>
            <a:r>
              <a:rPr lang="en-US" dirty="0" smtClean="0"/>
              <a:t>Zhu, Chen, </a:t>
            </a:r>
            <a:r>
              <a:rPr lang="en-US" dirty="0" err="1" smtClean="0"/>
              <a:t>Torrabla</a:t>
            </a:r>
            <a:r>
              <a:rPr lang="en-US" dirty="0" smtClean="0"/>
              <a:t>, Freeman, Yuille (2010).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Vision: understanding/parsing  natural images (cameras, videos).</a:t>
            </a:r>
          </a:p>
          <a:p>
            <a:r>
              <a:rPr lang="en-US" dirty="0" smtClean="0"/>
              <a:t>Machine Learning.</a:t>
            </a:r>
          </a:p>
          <a:p>
            <a:r>
              <a:rPr lang="en-US" dirty="0" smtClean="0"/>
              <a:t>Computational Neuroscience.</a:t>
            </a:r>
          </a:p>
          <a:p>
            <a:r>
              <a:rPr lang="en-US" dirty="0" err="1" smtClean="0"/>
              <a:t>fMRI</a:t>
            </a:r>
            <a:r>
              <a:rPr lang="en-US" dirty="0" smtClean="0"/>
              <a:t>/EEG (M. Cohen).</a:t>
            </a:r>
          </a:p>
          <a:p>
            <a:r>
              <a:rPr lang="en-US" dirty="0" smtClean="0"/>
              <a:t>Medical Image Processing.</a:t>
            </a:r>
          </a:p>
          <a:p>
            <a:r>
              <a:rPr lang="en-US" dirty="0" smtClean="0"/>
              <a:t>Random: </a:t>
            </a:r>
            <a:r>
              <a:rPr lang="en-US" dirty="0" smtClean="0"/>
              <a:t>detecting </a:t>
            </a:r>
            <a:r>
              <a:rPr lang="en-US" dirty="0" smtClean="0"/>
              <a:t>particles in high energy physics accelerators.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Key Idea: Compositionality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Objects and Images are constructed by compositions of parts – ANDs and ORs.</a:t>
            </a:r>
          </a:p>
          <a:p>
            <a:r>
              <a:rPr lang="en-US" sz="2800" dirty="0" smtClean="0"/>
              <a:t>The probability models for are built by combining elementary models by composition.</a:t>
            </a:r>
          </a:p>
          <a:p>
            <a:r>
              <a:rPr lang="en-US" sz="2800" dirty="0" smtClean="0"/>
              <a:t>Efficient Inference and Learning.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800600"/>
            <a:ext cx="2286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800600"/>
            <a:ext cx="22860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495800"/>
            <a:ext cx="3192463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6324600"/>
          </a:xfrm>
        </p:spPr>
        <p:txBody>
          <a:bodyPr/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400" b="1" dirty="0" smtClean="0"/>
              <a:t>(1). Ability to transfer  between contexts and generalize or extrapolate (e.g. , from Cow to Yak). </a:t>
            </a:r>
          </a:p>
          <a:p>
            <a:pPr>
              <a:buNone/>
            </a:pPr>
            <a:r>
              <a:rPr lang="en-US" sz="2400" b="1" dirty="0" smtClean="0"/>
              <a:t>(2). Ability to reason about the system, intervene, do diagnostics. </a:t>
            </a: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(3). Allows the system to answer many different questions based on the same underlying knowledge structure</a:t>
            </a:r>
            <a:r>
              <a:rPr lang="en-US" sz="2400" dirty="0" smtClean="0"/>
              <a:t>. </a:t>
            </a:r>
          </a:p>
          <a:p>
            <a:pPr>
              <a:buNone/>
            </a:pPr>
            <a:r>
              <a:rPr lang="en-US" sz="2400" dirty="0" smtClean="0"/>
              <a:t>(4).  Scale up to multiple objects by part-sharing.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i="1" dirty="0" smtClean="0"/>
              <a:t> “An embodiment of faith that the world is knowable, that one can tease things apart, comprehend them, and mentally recompose them at will.”</a:t>
            </a:r>
          </a:p>
          <a:p>
            <a:pPr>
              <a:buNone/>
            </a:pPr>
            <a:r>
              <a:rPr lang="en-US" sz="2400" i="1" dirty="0" smtClean="0"/>
              <a:t>“The world is compositional or God exists”.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i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Why compositionality?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AND/OR Graphs for Horses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526280"/>
          </a:xfrm>
        </p:spPr>
        <p:txBody>
          <a:bodyPr/>
          <a:lstStyle/>
          <a:p>
            <a:r>
              <a:rPr lang="en-US" dirty="0" smtClean="0"/>
              <a:t>Introduce OR nodes and switch variables.</a:t>
            </a:r>
          </a:p>
          <a:p>
            <a:r>
              <a:rPr lang="en-US" dirty="0" smtClean="0"/>
              <a:t>Settings of switch variables alters graph topology – </a:t>
            </a:r>
            <a:r>
              <a:rPr lang="en-US" i="1" dirty="0" smtClean="0"/>
              <a:t>allows different parts for different viewpoints/poses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Mixtures of models – with shared parts.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962400"/>
            <a:ext cx="7315200" cy="3115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AND/OR Graphs for Baseball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Enables RCMs to deal with objects with multiple poses and viewpoints (~100).</a:t>
            </a:r>
          </a:p>
          <a:p>
            <a:r>
              <a:rPr lang="en-US" dirty="0" smtClean="0"/>
              <a:t>Inference and Learning as before: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00400"/>
            <a:ext cx="8608242" cy="4305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34569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Results on Baseball Players: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8686800" cy="4526280"/>
          </a:xfrm>
        </p:spPr>
        <p:txBody>
          <a:bodyPr/>
          <a:lstStyle/>
          <a:p>
            <a:r>
              <a:rPr lang="en-US" dirty="0" smtClean="0"/>
              <a:t>State of the art –  2008.</a:t>
            </a:r>
          </a:p>
          <a:p>
            <a:r>
              <a:rPr lang="en-US" dirty="0" smtClean="0"/>
              <a:t>Zhu, Chen, Lin, Lin, Yuille CVPR 2008, 2010.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95600"/>
            <a:ext cx="4724400" cy="3523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677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Part Sharing for multiple objects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Strategy:  share parts between different objects and viewpoints.</a:t>
            </a:r>
          </a:p>
        </p:txBody>
      </p:sp>
      <p:sp>
        <p:nvSpPr>
          <p:cNvPr id="5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A80611F2-BAAD-4FAF-B7C7-232F96D92CC5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  <p:pic>
        <p:nvPicPr>
          <p:cNvPr id="1026" name="Picture 2" descr="C:\leo workspace\papers\paper recursive compositional models iccv09\figures\multi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19400"/>
            <a:ext cx="8229600" cy="3649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Many Objects/Viewpoints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120 templates: 5 viewpoints &amp; 26 classes </a:t>
            </a:r>
            <a:endParaRPr lang="en-US" dirty="0"/>
          </a:p>
        </p:txBody>
      </p:sp>
      <p:sp>
        <p:nvSpPr>
          <p:cNvPr id="5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A80611F2-BAAD-4FAF-B7C7-232F96D92CC5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  <p:pic>
        <p:nvPicPr>
          <p:cNvPr id="4" name="Picture 3" descr="C:\leo workspace\papers\paper recursive compositional models iccv09\Tes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2209800"/>
            <a:ext cx="8324850" cy="4439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3536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Learn </a:t>
            </a:r>
            <a:r>
              <a:rPr lang="en-US" dirty="0" err="1" smtClean="0">
                <a:solidFill>
                  <a:srgbClr val="FFFF00"/>
                </a:solidFill>
              </a:rPr>
              <a:t>Hierachical</a:t>
            </a:r>
            <a:r>
              <a:rPr lang="en-US" dirty="0" smtClean="0">
                <a:solidFill>
                  <a:srgbClr val="FFFF00"/>
                </a:solidFill>
              </a:rPr>
              <a:t> Dictionary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Low-level to Mid-level to High-level.</a:t>
            </a:r>
          </a:p>
          <a:p>
            <a:r>
              <a:rPr lang="en-US" dirty="0" smtClean="0"/>
              <a:t>Learn by suspicious coincidences.</a:t>
            </a:r>
            <a:endParaRPr lang="en-US" dirty="0"/>
          </a:p>
        </p:txBody>
      </p:sp>
      <p:sp>
        <p:nvSpPr>
          <p:cNvPr id="5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A80611F2-BAAD-4FAF-B7C7-232F96D92CC5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  <p:pic>
        <p:nvPicPr>
          <p:cNvPr id="4" name="Picture 2" descr="C:\Users\leo\Desktop\jpeg2ps-1.9-1-bin\bin\RCMDi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24698"/>
            <a:ext cx="6324600" cy="4033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810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Part Sharing decreases with Levels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A80611F2-BAAD-4FAF-B7C7-232F96D92CC5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97225"/>
            <a:ext cx="8229600" cy="53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Mammalian Visual Cortex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do these models relate to the human/monkey visual cortex?</a:t>
            </a:r>
          </a:p>
          <a:p>
            <a:r>
              <a:rPr lang="en-US" dirty="0" smtClean="0"/>
              <a:t>These models are hierarchical – for representation reasons – which may relate to hierarchical structure of monkey/human visual cortex.</a:t>
            </a:r>
          </a:p>
          <a:p>
            <a:r>
              <a:rPr lang="en-US" dirty="0" smtClean="0"/>
              <a:t>They relate to ‘standard models’ like </a:t>
            </a:r>
            <a:r>
              <a:rPr lang="en-US" dirty="0" err="1" smtClean="0"/>
              <a:t>Poggio’s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can these models be tested?</a:t>
            </a:r>
          </a:p>
          <a:p>
            <a:r>
              <a:rPr lang="en-US" dirty="0" smtClean="0"/>
              <a:t>Pre-history: Koch, </a:t>
            </a:r>
            <a:r>
              <a:rPr lang="en-US" dirty="0" err="1" smtClean="0"/>
              <a:t>Marroquin</a:t>
            </a:r>
            <a:r>
              <a:rPr lang="en-US" smtClean="0"/>
              <a:t>, Yuille (1987)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Vision as Probabilistic Inference.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Tasks:</a:t>
            </a:r>
          </a:p>
          <a:p>
            <a:r>
              <a:rPr lang="en-US" dirty="0" smtClean="0"/>
              <a:t>Image Segmentation </a:t>
            </a:r>
            <a:endParaRPr lang="en-US" dirty="0" smtClean="0"/>
          </a:p>
          <a:p>
            <a:r>
              <a:rPr lang="en-US" dirty="0" smtClean="0"/>
              <a:t>Image </a:t>
            </a:r>
            <a:r>
              <a:rPr lang="en-US" dirty="0" smtClean="0"/>
              <a:t>Labeling</a:t>
            </a:r>
          </a:p>
          <a:p>
            <a:r>
              <a:rPr lang="en-US" dirty="0" smtClean="0"/>
              <a:t>Object Detection and </a:t>
            </a:r>
            <a:r>
              <a:rPr lang="en-US" dirty="0" smtClean="0"/>
              <a:t>Recognition</a:t>
            </a:r>
          </a:p>
          <a:p>
            <a:r>
              <a:rPr lang="en-US" dirty="0" smtClean="0"/>
              <a:t>Object Parsing</a:t>
            </a:r>
            <a:endParaRPr lang="en-US" dirty="0" smtClean="0"/>
          </a:p>
          <a:p>
            <a:r>
              <a:rPr lang="en-US" dirty="0" smtClean="0"/>
              <a:t>Motion </a:t>
            </a:r>
            <a:r>
              <a:rPr lang="en-US" dirty="0" smtClean="0"/>
              <a:t>Estimation</a:t>
            </a:r>
          </a:p>
          <a:p>
            <a:r>
              <a:rPr lang="en-US" dirty="0" smtClean="0"/>
              <a:t>Image Parsing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Proposed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Collaboration with Tai Sing Lee (CMU).</a:t>
            </a:r>
          </a:p>
          <a:p>
            <a:r>
              <a:rPr lang="en-US" dirty="0" smtClean="0"/>
              <a:t>Multi-electrode recordings.</a:t>
            </a:r>
          </a:p>
          <a:p>
            <a:r>
              <a:rPr lang="en-US" dirty="0" smtClean="0"/>
              <a:t>Use statistical methods to relate neural populations to dictionaries of image stimuli.</a:t>
            </a:r>
          </a:p>
          <a:p>
            <a:r>
              <a:rPr lang="en-US" dirty="0" smtClean="0"/>
              <a:t>Model-driven – hypothesize that neural populations are tuned to visual concepts learnt from the environment.</a:t>
            </a:r>
          </a:p>
          <a:p>
            <a:r>
              <a:rPr lang="en-US" dirty="0" smtClean="0"/>
              <a:t>Data-driven – use machine learning to learn neural population responses.</a:t>
            </a:r>
          </a:p>
          <a:p>
            <a:r>
              <a:rPr lang="en-US" dirty="0" smtClean="0"/>
              <a:t>(Dynamics?)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Computational Photography – needs to be mentioned. Imaging and Enhancing.</a:t>
            </a:r>
          </a:p>
          <a:p>
            <a:endParaRPr lang="en-US" dirty="0" smtClean="0"/>
          </a:p>
          <a:p>
            <a:r>
              <a:rPr lang="en-US" dirty="0" smtClean="0"/>
              <a:t>Photometric Stereo – get depth with fixed camera and illumination from several directions.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Probabilistic Formulation: </a:t>
            </a:r>
          </a:p>
          <a:p>
            <a:r>
              <a:rPr lang="en-US" dirty="0" smtClean="0"/>
              <a:t>Generative or Discriminative</a:t>
            </a:r>
          </a:p>
          <a:p>
            <a:r>
              <a:rPr lang="en-US" dirty="0" smtClean="0"/>
              <a:t>Gibbs distributions – relate to energy functions.</a:t>
            </a:r>
          </a:p>
          <a:p>
            <a:endParaRPr lang="en-US" dirty="0" smtClean="0"/>
          </a:p>
          <a:p>
            <a:r>
              <a:rPr lang="en-US" dirty="0" smtClean="0"/>
              <a:t> Learning:  learn these distributions – supervised or unsupervised.</a:t>
            </a:r>
          </a:p>
          <a:p>
            <a:endParaRPr lang="en-US" dirty="0" smtClean="0"/>
          </a:p>
          <a:p>
            <a:r>
              <a:rPr lang="en-US" dirty="0" smtClean="0"/>
              <a:t>Inference: estimate the most probable interpretations.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Algorithms: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Steepest Descent/Level </a:t>
            </a:r>
            <a:r>
              <a:rPr lang="en-US" dirty="0" smtClean="0"/>
              <a:t>Sets/Split </a:t>
            </a:r>
            <a:r>
              <a:rPr lang="en-US" dirty="0" err="1" smtClean="0"/>
              <a:t>Bregman</a:t>
            </a:r>
            <a:endParaRPr lang="en-US" dirty="0" smtClean="0"/>
          </a:p>
          <a:p>
            <a:r>
              <a:rPr lang="en-US" dirty="0" smtClean="0"/>
              <a:t>Dynamic Programming.</a:t>
            </a:r>
          </a:p>
          <a:p>
            <a:r>
              <a:rPr lang="en-US" dirty="0" smtClean="0"/>
              <a:t>Min-Cut/Max-Flow.</a:t>
            </a:r>
          </a:p>
          <a:p>
            <a:r>
              <a:rPr lang="en-US" dirty="0" smtClean="0"/>
              <a:t>Convex Optimization.</a:t>
            </a:r>
          </a:p>
          <a:p>
            <a:endParaRPr lang="en-US" dirty="0" smtClean="0"/>
          </a:p>
          <a:p>
            <a:r>
              <a:rPr lang="en-US" dirty="0" err="1" smtClean="0"/>
              <a:t>Variational</a:t>
            </a:r>
            <a:r>
              <a:rPr lang="en-US" dirty="0" smtClean="0"/>
              <a:t> Methods (e.g. MFT)</a:t>
            </a:r>
          </a:p>
          <a:p>
            <a:r>
              <a:rPr lang="en-US" dirty="0" smtClean="0"/>
              <a:t>Belief Propagation</a:t>
            </a:r>
          </a:p>
          <a:p>
            <a:r>
              <a:rPr lang="en-US" dirty="0" smtClean="0"/>
              <a:t>Spectral Methods (normalized cuts)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Pattern Recognition and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Principal Component Analysis</a:t>
            </a:r>
          </a:p>
          <a:p>
            <a:r>
              <a:rPr lang="en-US" dirty="0" smtClean="0"/>
              <a:t>K-means/Clustering</a:t>
            </a:r>
          </a:p>
          <a:p>
            <a:r>
              <a:rPr lang="en-US" dirty="0" smtClean="0"/>
              <a:t>Nearest </a:t>
            </a:r>
            <a:r>
              <a:rPr lang="en-US" dirty="0" err="1" smtClean="0"/>
              <a:t>Neighbours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AdaBoost</a:t>
            </a:r>
            <a:endParaRPr lang="en-US" dirty="0" smtClean="0"/>
          </a:p>
          <a:p>
            <a:r>
              <a:rPr lang="en-US" dirty="0" smtClean="0"/>
              <a:t>Support Vector Machines</a:t>
            </a:r>
          </a:p>
          <a:p>
            <a:r>
              <a:rPr lang="en-US" dirty="0" smtClean="0"/>
              <a:t>Structure </a:t>
            </a:r>
            <a:r>
              <a:rPr lang="en-US" dirty="0" err="1" smtClean="0"/>
              <a:t>Perceptron</a:t>
            </a:r>
            <a:r>
              <a:rPr lang="en-US" dirty="0" smtClean="0"/>
              <a:t> and Max-Margin</a:t>
            </a:r>
          </a:p>
          <a:p>
            <a:r>
              <a:rPr lang="en-US" dirty="0" smtClean="0"/>
              <a:t>Latent SVM (w. hidden variables)</a:t>
            </a:r>
          </a:p>
          <a:p>
            <a:r>
              <a:rPr lang="en-US" dirty="0" smtClean="0"/>
              <a:t>Independent Component Analysis</a:t>
            </a:r>
          </a:p>
          <a:p>
            <a:r>
              <a:rPr lang="en-US" dirty="0" smtClean="0"/>
              <a:t>Sparse Coding</a:t>
            </a:r>
          </a:p>
          <a:p>
            <a:r>
              <a:rPr lang="en-US" dirty="0" smtClean="0"/>
              <a:t>Nonlinear Dimension Reduction (Spectral)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Statistical/Probabilistic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Probabilistic Models on Graphs:</a:t>
            </a:r>
          </a:p>
          <a:p>
            <a:r>
              <a:rPr lang="en-US" dirty="0" smtClean="0"/>
              <a:t>Markov Random Fields (MRFs)</a:t>
            </a:r>
          </a:p>
          <a:p>
            <a:r>
              <a:rPr lang="en-US" dirty="0" smtClean="0"/>
              <a:t>Hidden Markov Models (HMMs)</a:t>
            </a:r>
          </a:p>
          <a:p>
            <a:r>
              <a:rPr lang="en-US" dirty="0" smtClean="0"/>
              <a:t>Stochastic </a:t>
            </a:r>
            <a:r>
              <a:rPr lang="en-US" dirty="0" smtClean="0"/>
              <a:t>Grammars </a:t>
            </a:r>
            <a:r>
              <a:rPr lang="en-US" dirty="0" err="1" smtClean="0"/>
              <a:t>And/Or</a:t>
            </a:r>
            <a:r>
              <a:rPr lang="en-US" dirty="0" smtClean="0"/>
              <a:t> Graphs</a:t>
            </a:r>
            <a:endParaRPr lang="en-US" dirty="0" smtClean="0"/>
          </a:p>
          <a:p>
            <a:r>
              <a:rPr lang="en-US" dirty="0" smtClean="0"/>
              <a:t>Topic </a:t>
            </a:r>
            <a:r>
              <a:rPr lang="en-US" dirty="0" smtClean="0"/>
              <a:t>Models/Deep Belief Networks.</a:t>
            </a:r>
            <a:endParaRPr lang="en-US" dirty="0" smtClean="0"/>
          </a:p>
          <a:p>
            <a:r>
              <a:rPr lang="en-US" dirty="0" smtClean="0"/>
              <a:t>Regression/Non-linear </a:t>
            </a:r>
            <a:r>
              <a:rPr lang="en-US" dirty="0" smtClean="0"/>
              <a:t>Regression/GLIM</a:t>
            </a:r>
            <a:endParaRPr lang="en-US" dirty="0" smtClean="0"/>
          </a:p>
          <a:p>
            <a:r>
              <a:rPr lang="en-US" dirty="0" smtClean="0"/>
              <a:t>Stochastic Descent</a:t>
            </a:r>
          </a:p>
          <a:p>
            <a:r>
              <a:rPr lang="en-US" dirty="0" smtClean="0"/>
              <a:t>Expectation-Maximization</a:t>
            </a:r>
          </a:p>
          <a:p>
            <a:r>
              <a:rPr lang="en-US" dirty="0" smtClean="0"/>
              <a:t>Markov Chain Monte Carlo (MCMC</a:t>
            </a:r>
            <a:r>
              <a:rPr lang="en-US" dirty="0" smtClean="0"/>
              <a:t>)</a:t>
            </a:r>
          </a:p>
          <a:p>
            <a:r>
              <a:rPr lang="en-US" dirty="0" smtClean="0"/>
              <a:t>Temporal: </a:t>
            </a:r>
            <a:r>
              <a:rPr lang="en-US" dirty="0" err="1" smtClean="0"/>
              <a:t>Bayes-Kalman</a:t>
            </a:r>
            <a:r>
              <a:rPr lang="en-US" dirty="0" smtClean="0"/>
              <a:t>/Particle Filters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+ Lighting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Geometry of Projection</a:t>
            </a:r>
          </a:p>
          <a:p>
            <a:r>
              <a:rPr lang="en-US" dirty="0" smtClean="0"/>
              <a:t>Perspective </a:t>
            </a:r>
            <a:r>
              <a:rPr lang="en-US" dirty="0" smtClean="0"/>
              <a:t>Geometry</a:t>
            </a:r>
          </a:p>
          <a:p>
            <a:r>
              <a:rPr lang="en-US" dirty="0" smtClean="0"/>
              <a:t>Structure from Multiple Viewpoints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Diffeomorphisms</a:t>
            </a:r>
            <a:r>
              <a:rPr lang="en-US" dirty="0" smtClean="0"/>
              <a:t>/Warping</a:t>
            </a:r>
            <a:endParaRPr lang="en-US" dirty="0" smtClean="0"/>
          </a:p>
          <a:p>
            <a:r>
              <a:rPr lang="en-US" dirty="0" smtClean="0"/>
              <a:t>Riemannian Geometry</a:t>
            </a:r>
          </a:p>
          <a:p>
            <a:endParaRPr lang="en-US" dirty="0" smtClean="0"/>
          </a:p>
          <a:p>
            <a:r>
              <a:rPr lang="en-US" dirty="0" err="1" smtClean="0"/>
              <a:t>Lambertian</a:t>
            </a:r>
            <a:r>
              <a:rPr lang="en-US" dirty="0" smtClean="0"/>
              <a:t> Lighting Models</a:t>
            </a:r>
          </a:p>
          <a:p>
            <a:r>
              <a:rPr lang="en-US" dirty="0" smtClean="0"/>
              <a:t>Bi-Directional Reflectance Functions</a:t>
            </a:r>
          </a:p>
          <a:p>
            <a:r>
              <a:rPr lang="en-US" dirty="0" err="1" smtClean="0"/>
              <a:t>Specularities</a:t>
            </a:r>
            <a:endParaRPr lang="en-US" dirty="0" smtClean="0"/>
          </a:p>
          <a:p>
            <a:r>
              <a:rPr lang="en-US" dirty="0" smtClean="0"/>
              <a:t>Cast and Attached </a:t>
            </a:r>
            <a:r>
              <a:rPr lang="en-US" dirty="0" smtClean="0"/>
              <a:t>Shadows</a:t>
            </a:r>
          </a:p>
          <a:p>
            <a:r>
              <a:rPr lang="en-US" dirty="0" smtClean="0"/>
              <a:t>Shape from Shading/Photometric Stereo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Filters/Features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Edge Detectors</a:t>
            </a:r>
          </a:p>
          <a:p>
            <a:r>
              <a:rPr lang="en-US" dirty="0" smtClean="0"/>
              <a:t>Interest Point Detectors</a:t>
            </a:r>
          </a:p>
          <a:p>
            <a:r>
              <a:rPr lang="en-US" dirty="0" smtClean="0"/>
              <a:t>SIFTs and HOGs</a:t>
            </a:r>
          </a:p>
          <a:p>
            <a:r>
              <a:rPr lang="en-US" dirty="0" err="1" smtClean="0"/>
              <a:t>Filterbanks</a:t>
            </a:r>
            <a:r>
              <a:rPr lang="en-US" dirty="0" smtClean="0"/>
              <a:t>/Wavelets</a:t>
            </a:r>
          </a:p>
          <a:p>
            <a:r>
              <a:rPr lang="en-US" dirty="0" smtClean="0"/>
              <a:t>Morphology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Dictionaries</a:t>
            </a:r>
          </a:p>
          <a:p>
            <a:endParaRPr lang="en-US" dirty="0" smtClean="0"/>
          </a:p>
          <a:p>
            <a:r>
              <a:rPr lang="en-US" dirty="0" smtClean="0"/>
              <a:t>Affinity Measures. </a:t>
            </a:r>
          </a:p>
          <a:p>
            <a:r>
              <a:rPr lang="en-US" dirty="0" smtClean="0"/>
              <a:t>Texture </a:t>
            </a:r>
            <a:r>
              <a:rPr lang="en-US" dirty="0" smtClean="0"/>
              <a:t>Models.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Theory</a:t>
            </a:r>
          </a:p>
          <a:p>
            <a:r>
              <a:rPr lang="en-US" dirty="0" smtClean="0"/>
              <a:t>Entropy/Information/Encoding</a:t>
            </a:r>
          </a:p>
          <a:p>
            <a:endParaRPr lang="en-US" dirty="0" smtClean="0"/>
          </a:p>
          <a:p>
            <a:r>
              <a:rPr lang="en-US" dirty="0" smtClean="0"/>
              <a:t>Optimization Theory</a:t>
            </a:r>
          </a:p>
          <a:p>
            <a:r>
              <a:rPr lang="en-US" dirty="0" smtClean="0"/>
              <a:t>Primal/Dual </a:t>
            </a:r>
            <a:r>
              <a:rPr lang="en-US" dirty="0" smtClean="0"/>
              <a:t>Formulations</a:t>
            </a:r>
          </a:p>
          <a:p>
            <a:endParaRPr lang="en-US" dirty="0" smtClean="0"/>
          </a:p>
          <a:p>
            <a:r>
              <a:rPr lang="en-US" dirty="0" smtClean="0"/>
              <a:t>Multi-Grid/Multi-Scale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Calculus of Variations.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 http://www.stat.ucla.edu/~yuille/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              </a:t>
            </a:r>
            <a:r>
              <a:rPr lang="en-US" dirty="0" smtClean="0">
                <a:solidFill>
                  <a:srgbClr val="FFFF00"/>
                </a:solidFill>
              </a:rPr>
              <a:t>Three Examples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06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dirty="0" smtClean="0"/>
              <a:t>(1) Image Labeling:  Segmentation and Object Detection.  </a:t>
            </a:r>
          </a:p>
          <a:p>
            <a:pPr marL="514350" indent="-514350">
              <a:buNone/>
            </a:pPr>
            <a:r>
              <a:rPr lang="en-US" i="1" dirty="0" smtClean="0"/>
              <a:t>     Datasets: MSRC, Pascal VOC07.</a:t>
            </a:r>
          </a:p>
          <a:p>
            <a:pPr marL="514350" indent="-514350">
              <a:buNone/>
            </a:pPr>
            <a:r>
              <a:rPr lang="en-US" i="1" dirty="0" smtClean="0"/>
              <a:t>     </a:t>
            </a:r>
          </a:p>
          <a:p>
            <a:pPr marL="514350" indent="-514350">
              <a:buAutoNum type="arabicParenBoth"/>
            </a:pPr>
            <a:endParaRPr lang="en-US" dirty="0" smtClean="0"/>
          </a:p>
          <a:p>
            <a:pPr marL="742950" indent="-742950">
              <a:buNone/>
            </a:pPr>
            <a:r>
              <a:rPr lang="en-US" dirty="0" smtClean="0"/>
              <a:t>(2) Object Category Detection. </a:t>
            </a:r>
          </a:p>
          <a:p>
            <a:pPr marL="742950" indent="-742950">
              <a:buNone/>
            </a:pPr>
            <a:r>
              <a:rPr lang="en-US" i="1" dirty="0" smtClean="0"/>
              <a:t>      Datasets: Pascal 2010, Pascal 2007</a:t>
            </a:r>
          </a:p>
          <a:p>
            <a:pPr marL="742950" indent="-742950">
              <a:buNone/>
            </a:pPr>
            <a:r>
              <a:rPr lang="en-US" i="1" dirty="0" smtClean="0"/>
              <a:t>     </a:t>
            </a:r>
          </a:p>
          <a:p>
            <a:pPr marL="742950" indent="-742950">
              <a:buNone/>
            </a:pPr>
            <a:r>
              <a:rPr lang="en-US" dirty="0" smtClean="0"/>
              <a:t>     </a:t>
            </a:r>
          </a:p>
          <a:p>
            <a:pPr marL="742950" indent="-742950">
              <a:buNone/>
            </a:pPr>
            <a:r>
              <a:rPr lang="en-US" dirty="0" smtClean="0"/>
              <a:t>(3) Multi-Class,-View,-Pose.  </a:t>
            </a:r>
          </a:p>
          <a:p>
            <a:pPr marL="742950" indent="-742950">
              <a:buNone/>
            </a:pPr>
            <a:r>
              <a:rPr lang="en-US" i="1" dirty="0" smtClean="0"/>
              <a:t>Datasets: Baseball Players, Pascal, </a:t>
            </a:r>
            <a:r>
              <a:rPr lang="en-US" i="1" dirty="0" err="1" smtClean="0"/>
              <a:t>LableMe</a:t>
            </a:r>
            <a:r>
              <a:rPr lang="en-US" i="1" dirty="0" smtClean="0"/>
              <a:t>.</a:t>
            </a:r>
          </a:p>
          <a:p>
            <a:pPr marL="742950" indent="-742950">
              <a:buNone/>
            </a:pPr>
            <a:r>
              <a:rPr lang="en-US" i="1" dirty="0" smtClean="0"/>
              <a:t>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Basic Ideas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Probability Distributions defined over structured representations. </a:t>
            </a:r>
          </a:p>
          <a:p>
            <a:r>
              <a:rPr lang="en-US" dirty="0" smtClean="0"/>
              <a:t>General Framework for all Intelligence?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Graph Structure and State Variables. Knowledge Representation.</a:t>
            </a:r>
          </a:p>
          <a:p>
            <a:r>
              <a:rPr lang="en-US" dirty="0" smtClean="0"/>
              <a:t>Probability Distributions.</a:t>
            </a:r>
          </a:p>
          <a:p>
            <a:endParaRPr lang="en-US" dirty="0" smtClean="0"/>
          </a:p>
          <a:p>
            <a:r>
              <a:rPr lang="en-US" dirty="0" smtClean="0"/>
              <a:t>Computation: </a:t>
            </a:r>
          </a:p>
          <a:p>
            <a:pPr>
              <a:buNone/>
            </a:pPr>
            <a:r>
              <a:rPr lang="en-US" dirty="0" smtClean="0"/>
              <a:t>    Inference Algorithms.</a:t>
            </a:r>
          </a:p>
          <a:p>
            <a:pPr>
              <a:buNone/>
            </a:pPr>
            <a:r>
              <a:rPr lang="en-US" dirty="0" smtClean="0"/>
              <a:t>    Learning Algorithms.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Probability Distribution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52800"/>
            <a:ext cx="8534400" cy="4526280"/>
          </a:xfrm>
        </p:spPr>
        <p:txBody>
          <a:bodyPr/>
          <a:lstStyle/>
          <a:p>
            <a:r>
              <a:rPr lang="en-US" dirty="0" smtClean="0"/>
              <a:t>X: input image.</a:t>
            </a:r>
          </a:p>
          <a:p>
            <a:r>
              <a:rPr lang="en-US" dirty="0" smtClean="0"/>
              <a:t>Y State Variables of all nodes of the Graph:</a:t>
            </a:r>
          </a:p>
          <a:p>
            <a:r>
              <a:rPr lang="en-US" dirty="0" smtClean="0"/>
              <a:t>Energy E(</a:t>
            </a:r>
            <a:r>
              <a:rPr lang="en-US" dirty="0" err="1" smtClean="0"/>
              <a:t>x,y</a:t>
            </a:r>
            <a:r>
              <a:rPr lang="en-US" dirty="0" smtClean="0"/>
              <a:t>) contains:</a:t>
            </a:r>
          </a:p>
          <a:p>
            <a:pPr>
              <a:buNone/>
            </a:pPr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) Prior terms – relations between state variables Y independent of the image X.</a:t>
            </a:r>
          </a:p>
          <a:p>
            <a:pPr>
              <a:buNone/>
            </a:pPr>
            <a:r>
              <a:rPr lang="en-US" dirty="0" smtClean="0"/>
              <a:t>(ii) Data terms – relation between state variables Y and image 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399361" name="Content Placeholder 47"/>
          <p:cNvGraphicFramePr>
            <a:graphicFrameLocks noChangeAspect="1"/>
          </p:cNvGraphicFramePr>
          <p:nvPr/>
        </p:nvGraphicFramePr>
        <p:xfrm>
          <a:off x="457200" y="1981200"/>
          <a:ext cx="8109008" cy="838200"/>
        </p:xfrm>
        <a:graphic>
          <a:graphicData uri="http://schemas.openxmlformats.org/presentationml/2006/ole">
            <p:oleObj spid="_x0000_s399361" name="Equation" r:id="rId3" imgW="40510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Example (1): Image Labeling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Task:  Image Segmentation 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Labeling.</a:t>
            </a:r>
          </a:p>
          <a:p>
            <a:r>
              <a:rPr lang="en-US" altLang="zh-CN" dirty="0" smtClean="0"/>
              <a:t>Microsoft (and PASCAL) datasets.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1190" b="2273"/>
          <a:stretch>
            <a:fillRect/>
          </a:stretch>
        </p:blipFill>
        <p:spPr bwMode="auto">
          <a:xfrm>
            <a:off x="838200" y="2819400"/>
            <a:ext cx="7620000" cy="3764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4034" name="Picture 2" descr="C:\leo workspace\papers\paper image parsing 2008\figures\parseresult.jpg"/>
          <p:cNvPicPr>
            <a:picLocks noChangeAspect="1" noChangeArrowheads="1"/>
          </p:cNvPicPr>
          <p:nvPr/>
        </p:nvPicPr>
        <p:blipFill>
          <a:blip r:embed="rId2" cstate="print"/>
          <a:srcRect l="1144" t="41696"/>
          <a:stretch>
            <a:fillRect/>
          </a:stretch>
        </p:blipFill>
        <p:spPr bwMode="auto">
          <a:xfrm>
            <a:off x="228600" y="381000"/>
            <a:ext cx="8686800" cy="5984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0682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Performance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MSRC – Global 81.2%, Average 74.1%</a:t>
            </a:r>
          </a:p>
          <a:p>
            <a:r>
              <a:rPr lang="en-US" dirty="0" smtClean="0"/>
              <a:t>(state-of-art in CVPR 2008).</a:t>
            </a:r>
          </a:p>
          <a:p>
            <a:r>
              <a:rPr lang="en-US" dirty="0" smtClean="0"/>
              <a:t>Note: with lowest level only (no hierarchy):</a:t>
            </a:r>
          </a:p>
          <a:p>
            <a:r>
              <a:rPr lang="en-US" dirty="0" smtClean="0"/>
              <a:t> Global 75.9%, Average 67.2%.</a:t>
            </a:r>
          </a:p>
          <a:p>
            <a:r>
              <a:rPr lang="en-US" i="1" dirty="0" smtClean="0"/>
              <a:t>Note: accuracy very high approx 95% for certain classes (sky, road, grass).</a:t>
            </a:r>
          </a:p>
          <a:p>
            <a:endParaRPr lang="en-US" dirty="0" smtClean="0"/>
          </a:p>
          <a:p>
            <a:r>
              <a:rPr lang="en-US" dirty="0" smtClean="0"/>
              <a:t>Hierarchical Graphical Models. Inference by Dynamic Programming. Learning by Structure </a:t>
            </a:r>
            <a:r>
              <a:rPr lang="en-US" dirty="0" err="1" smtClean="0"/>
              <a:t>Perceptron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21747</TotalTime>
  <Words>1476</Words>
  <Application>Microsoft Office PowerPoint</Application>
  <PresentationFormat>On-screen Show (4:3)</PresentationFormat>
  <Paragraphs>292</Paragraphs>
  <Slides>39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Foundry</vt:lpstr>
      <vt:lpstr>Equation</vt:lpstr>
      <vt:lpstr>Image and Vision Science.</vt:lpstr>
      <vt:lpstr>Interests:</vt:lpstr>
      <vt:lpstr>Vision as Probabilistic Inference.</vt:lpstr>
      <vt:lpstr>                         Three Examples</vt:lpstr>
      <vt:lpstr>Basic Ideas</vt:lpstr>
      <vt:lpstr>Probability Distribution</vt:lpstr>
      <vt:lpstr>Example (1): Image Labeling </vt:lpstr>
      <vt:lpstr>Slide 8</vt:lpstr>
      <vt:lpstr>Performance</vt:lpstr>
      <vt:lpstr>Example (2): Object Detection</vt:lpstr>
      <vt:lpstr>Graph Structure:</vt:lpstr>
      <vt:lpstr>Multiple Models: Pose/Viewpoint:</vt:lpstr>
      <vt:lpstr>Image Features: HOGs and HOWs</vt:lpstr>
      <vt:lpstr>Detection Results on PASCAL 2010: Cats</vt:lpstr>
      <vt:lpstr>Horses</vt:lpstr>
      <vt:lpstr>Cars</vt:lpstr>
      <vt:lpstr>Buses</vt:lpstr>
      <vt:lpstr>Comparisons on PASCAL 2010</vt:lpstr>
      <vt:lpstr>Example 3</vt:lpstr>
      <vt:lpstr>Key Idea: Compositionality</vt:lpstr>
      <vt:lpstr>Why compositionality?</vt:lpstr>
      <vt:lpstr>AND/OR Graphs for Horses</vt:lpstr>
      <vt:lpstr>AND/OR Graphs for Baseball </vt:lpstr>
      <vt:lpstr>Results on Baseball Players:</vt:lpstr>
      <vt:lpstr>Part Sharing for multiple objects</vt:lpstr>
      <vt:lpstr>Many Objects/Viewpoints</vt:lpstr>
      <vt:lpstr>Learn Hierachical Dictionary.</vt:lpstr>
      <vt:lpstr>Part Sharing decreases with Levels</vt:lpstr>
      <vt:lpstr>Mammalian Visual Cortex</vt:lpstr>
      <vt:lpstr>Some Proposed Work</vt:lpstr>
      <vt:lpstr>Grant Ideas</vt:lpstr>
      <vt:lpstr>Techniques Used</vt:lpstr>
      <vt:lpstr>Inference Algorithms: </vt:lpstr>
      <vt:lpstr>Pattern Recognition and  Machine Learning</vt:lpstr>
      <vt:lpstr>Statistical/Probabilistic Methods</vt:lpstr>
      <vt:lpstr>Geometry + Lighting Models</vt:lpstr>
      <vt:lpstr>Filters/Features</vt:lpstr>
      <vt:lpstr>Additional Background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Recursive Compositional Learning in Computer Vision</dc:title>
  <dc:creator>leo</dc:creator>
  <cp:lastModifiedBy>yuille</cp:lastModifiedBy>
  <cp:revision>306</cp:revision>
  <dcterms:created xsi:type="dcterms:W3CDTF">2006-08-16T00:00:00Z</dcterms:created>
  <dcterms:modified xsi:type="dcterms:W3CDTF">2011-04-21T18:24:58Z</dcterms:modified>
</cp:coreProperties>
</file>